
<file path=[Content_Types].xml><?xml version="1.0" encoding="utf-8"?>
<Types xmlns="http://schemas.openxmlformats.org/package/2006/content-types">
  <Default Extension="jpeg" ContentType="image/jpeg"/>
  <Default Extension="mov" ContentType="video/quicktime"/>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4"/>
  </p:notesMasterIdLst>
  <p:handoutMasterIdLst>
    <p:handoutMasterId r:id="rId15"/>
  </p:handoutMasterIdLst>
  <p:sldIdLst>
    <p:sldId id="303" r:id="rId2"/>
    <p:sldId id="552" r:id="rId3"/>
    <p:sldId id="566" r:id="rId4"/>
    <p:sldId id="565" r:id="rId5"/>
    <p:sldId id="333" r:id="rId6"/>
    <p:sldId id="334" r:id="rId7"/>
    <p:sldId id="288" r:id="rId8"/>
    <p:sldId id="564" r:id="rId9"/>
    <p:sldId id="561" r:id="rId10"/>
    <p:sldId id="541" r:id="rId11"/>
    <p:sldId id="492" r:id="rId12"/>
    <p:sldId id="360" r:id="rId13"/>
  </p:sldIdLst>
  <p:sldSz cx="12192000" cy="6858000"/>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2600"/>
    <a:srgbClr val="FF2F92"/>
    <a:srgbClr val="AB7942"/>
    <a:srgbClr val="FFD579"/>
    <a:srgbClr val="7A81FF"/>
    <a:srgbClr val="D883FF"/>
    <a:srgbClr val="FF85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182"/>
    <p:restoredTop sz="75306"/>
  </p:normalViewPr>
  <p:slideViewPr>
    <p:cSldViewPr snapToGrid="0" snapToObjects="1">
      <p:cViewPr varScale="1">
        <p:scale>
          <a:sx n="95" d="100"/>
          <a:sy n="95" d="100"/>
        </p:scale>
        <p:origin x="2232" y="168"/>
      </p:cViewPr>
      <p:guideLst>
        <p:guide orient="horz" pos="2160"/>
        <p:guide pos="3840"/>
      </p:guideLst>
    </p:cSldViewPr>
  </p:slideViewPr>
  <p:notesTextViewPr>
    <p:cViewPr>
      <p:scale>
        <a:sx n="150" d="100"/>
        <a:sy n="150" d="100"/>
      </p:scale>
      <p:origin x="0" y="0"/>
    </p:cViewPr>
  </p:notesTextViewPr>
  <p:notesViewPr>
    <p:cSldViewPr snapToGrid="0" snapToObjects="1">
      <p:cViewPr varScale="1">
        <p:scale>
          <a:sx n="99" d="100"/>
          <a:sy n="99" d="100"/>
        </p:scale>
        <p:origin x="3160" y="1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5179484" y="0"/>
            <a:ext cx="3962400" cy="344091"/>
          </a:xfrm>
          <a:prstGeom prst="rect">
            <a:avLst/>
          </a:prstGeom>
        </p:spPr>
        <p:txBody>
          <a:bodyPr vert="horz" lIns="91440" tIns="45720" rIns="91440" bIns="45720" rtlCol="0"/>
          <a:lstStyle>
            <a:lvl1pPr algn="r">
              <a:defRPr sz="1200"/>
            </a:lvl1pPr>
          </a:lstStyle>
          <a:p>
            <a:fld id="{88389790-147C-7748-A8A1-65FAC8A20F72}" type="datetimeFigureOut">
              <a:rPr lang="en-US" smtClean="0"/>
              <a:t>9/13/23</a:t>
            </a:fld>
            <a:endParaRPr lang="en-US"/>
          </a:p>
        </p:txBody>
      </p:sp>
      <p:sp>
        <p:nvSpPr>
          <p:cNvPr id="4" name="Footer Placeholder 3"/>
          <p:cNvSpPr>
            <a:spLocks noGrp="1"/>
          </p:cNvSpPr>
          <p:nvPr>
            <p:ph type="ftr" sz="quarter" idx="2"/>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5179484" y="6513910"/>
            <a:ext cx="3962400" cy="344090"/>
          </a:xfrm>
          <a:prstGeom prst="rect">
            <a:avLst/>
          </a:prstGeom>
        </p:spPr>
        <p:txBody>
          <a:bodyPr vert="horz" lIns="91440" tIns="45720" rIns="91440" bIns="45720" rtlCol="0" anchor="b"/>
          <a:lstStyle>
            <a:lvl1pPr algn="r">
              <a:defRPr sz="1200"/>
            </a:lvl1pPr>
          </a:lstStyle>
          <a:p>
            <a:fld id="{31187C3C-3B4A-A94C-9469-5678414FBFB8}" type="slidenum">
              <a:rPr lang="en-US" smtClean="0"/>
              <a:t>‹#›</a:t>
            </a:fld>
            <a:endParaRPr lang="en-US"/>
          </a:p>
        </p:txBody>
      </p:sp>
    </p:spTree>
    <p:extLst>
      <p:ext uri="{BB962C8B-B14F-4D97-AF65-F5344CB8AC3E}">
        <p14:creationId xmlns:p14="http://schemas.microsoft.com/office/powerpoint/2010/main" val="8209896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48CB77B6-7185-9642-B594-FCD5D893C7A0}" type="datetimeFigureOut">
              <a:rPr lang="en-US" smtClean="0"/>
              <a:t>9/13/23</a:t>
            </a:fld>
            <a:endParaRPr lang="en-US"/>
          </a:p>
        </p:txBody>
      </p:sp>
      <p:sp>
        <p:nvSpPr>
          <p:cNvPr id="4" name="Slide Image Placeholder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0A193586-FEB5-7C43-8F44-7EFAE4EECA28}" type="slidenum">
              <a:rPr lang="en-US" smtClean="0"/>
              <a:t>‹#›</a:t>
            </a:fld>
            <a:endParaRPr lang="en-US"/>
          </a:p>
        </p:txBody>
      </p:sp>
    </p:spTree>
    <p:extLst>
      <p:ext uri="{BB962C8B-B14F-4D97-AF65-F5344CB8AC3E}">
        <p14:creationId xmlns:p14="http://schemas.microsoft.com/office/powerpoint/2010/main" val="2811076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sym typeface="Wingdings" pitchFamily="2" charset="2"/>
            </a:endParaRPr>
          </a:p>
        </p:txBody>
      </p:sp>
      <p:sp>
        <p:nvSpPr>
          <p:cNvPr id="4" name="Slide Number Placeholder 3"/>
          <p:cNvSpPr>
            <a:spLocks noGrp="1"/>
          </p:cNvSpPr>
          <p:nvPr>
            <p:ph type="sldNum" sz="quarter" idx="10"/>
          </p:nvPr>
        </p:nvSpPr>
        <p:spPr/>
        <p:txBody>
          <a:bodyPr/>
          <a:lstStyle/>
          <a:p>
            <a:fld id="{DD65BEC1-91A9-F040-80A2-A1EC33E8D6DB}"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14429181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Both the </a:t>
            </a:r>
            <a:r>
              <a:rPr lang="en-US" dirty="0" err="1"/>
              <a:t>REDCapR</a:t>
            </a:r>
            <a:r>
              <a:rPr lang="en-US" dirty="0"/>
              <a:t> and </a:t>
            </a:r>
            <a:r>
              <a:rPr lang="en-US" dirty="0" err="1"/>
              <a:t>REDCapTidieR</a:t>
            </a:r>
            <a:r>
              <a:rPr lang="en-US" dirty="0"/>
              <a:t> packages have extensive online documentation, including Getting Started tutorials and deeper dives into common workflows.</a:t>
            </a:r>
          </a:p>
        </p:txBody>
      </p:sp>
      <p:sp>
        <p:nvSpPr>
          <p:cNvPr id="4" name="Slide Number Placeholder 3"/>
          <p:cNvSpPr>
            <a:spLocks noGrp="1"/>
          </p:cNvSpPr>
          <p:nvPr>
            <p:ph type="sldNum" sz="quarter" idx="10"/>
          </p:nvPr>
        </p:nvSpPr>
        <p:spPr/>
        <p:txBody>
          <a:bodyPr/>
          <a:lstStyle/>
          <a:p>
            <a:fld id="{0A193586-FEB5-7C43-8F44-7EFAE4EECA28}" type="slidenum">
              <a:rPr lang="en-US" smtClean="0"/>
              <a:t>11</a:t>
            </a:fld>
            <a:endParaRPr lang="en-US"/>
          </a:p>
        </p:txBody>
      </p:sp>
    </p:spTree>
    <p:extLst>
      <p:ext uri="{BB962C8B-B14F-4D97-AF65-F5344CB8AC3E}">
        <p14:creationId xmlns:p14="http://schemas.microsoft.com/office/powerpoint/2010/main" val="19493171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b="0" i="0" dirty="0">
                <a:effectLst/>
                <a:latin typeface="roboto" panose="02000000000000000000" pitchFamily="2" charset="0"/>
              </a:rPr>
              <a:t>There are a few additional packages for interacting with </a:t>
            </a:r>
            <a:r>
              <a:rPr lang="en-US" b="0" i="0" dirty="0" err="1">
                <a:effectLst/>
                <a:latin typeface="roboto" panose="02000000000000000000" pitchFamily="2" charset="0"/>
              </a:rPr>
              <a:t>REDCap</a:t>
            </a:r>
            <a:r>
              <a:rPr lang="en-US" b="0" i="0" dirty="0">
                <a:effectLst/>
                <a:latin typeface="roboto" panose="02000000000000000000" pitchFamily="2" charset="0"/>
              </a:rPr>
              <a:t>.</a:t>
            </a:r>
          </a:p>
          <a:p>
            <a:pPr marL="0" indent="0">
              <a:buFontTx/>
              <a:buNone/>
            </a:pPr>
            <a:endParaRPr lang="en-US" b="0" i="0" dirty="0">
              <a:effectLst/>
              <a:latin typeface="roboto" panose="02000000000000000000" pitchFamily="2" charset="0"/>
            </a:endParaRPr>
          </a:p>
          <a:p>
            <a:pPr marL="0" indent="0">
              <a:buFontTx/>
              <a:buNone/>
            </a:pPr>
            <a:r>
              <a:rPr lang="en-US" b="0" i="0" dirty="0" err="1">
                <a:effectLst/>
                <a:latin typeface="roboto" panose="02000000000000000000" pitchFamily="2" charset="0"/>
              </a:rPr>
              <a:t>tidyREDCap</a:t>
            </a:r>
            <a:r>
              <a:rPr lang="en-US" b="0" i="0" dirty="0">
                <a:effectLst/>
                <a:latin typeface="roboto" panose="02000000000000000000" pitchFamily="2" charset="0"/>
              </a:rPr>
              <a:t> makes it easy to create tables for choose-all or choose-one type questions. </a:t>
            </a:r>
            <a:r>
              <a:rPr lang="en-US" b="0" i="0" dirty="0" err="1">
                <a:effectLst/>
                <a:latin typeface="roboto" panose="02000000000000000000" pitchFamily="2" charset="0"/>
              </a:rPr>
              <a:t>REDCapDM</a:t>
            </a:r>
            <a:r>
              <a:rPr lang="en-US" b="0" i="0" dirty="0">
                <a:effectLst/>
                <a:latin typeface="roboto" panose="02000000000000000000" pitchFamily="2" charset="0"/>
              </a:rPr>
              <a:t> provides functions for </a:t>
            </a:r>
            <a:r>
              <a:rPr lang="en-US" b="0" i="0" dirty="0" err="1">
                <a:effectLst/>
                <a:latin typeface="roboto" panose="02000000000000000000" pitchFamily="2" charset="0"/>
              </a:rPr>
              <a:t>REDCap</a:t>
            </a:r>
            <a:r>
              <a:rPr lang="en-US" b="0" i="0" dirty="0">
                <a:effectLst/>
                <a:latin typeface="roboto" panose="02000000000000000000" pitchFamily="2" charset="0"/>
              </a:rPr>
              <a:t> database admins. Both of these are built on top of </a:t>
            </a:r>
            <a:r>
              <a:rPr lang="en-US" b="0" i="0" dirty="0" err="1">
                <a:effectLst/>
                <a:latin typeface="roboto" panose="02000000000000000000" pitchFamily="2" charset="0"/>
              </a:rPr>
              <a:t>REDCapR</a:t>
            </a:r>
            <a:r>
              <a:rPr lang="en-US" b="0" i="0" dirty="0">
                <a:effectLst/>
                <a:latin typeface="roboto" panose="02000000000000000000" pitchFamily="2" charset="0"/>
              </a:rPr>
              <a:t>.</a:t>
            </a:r>
          </a:p>
          <a:p>
            <a:pPr marL="0" indent="0">
              <a:buFontTx/>
              <a:buNone/>
            </a:pPr>
            <a:endParaRPr lang="en-US" b="0" i="0" dirty="0">
              <a:effectLst/>
              <a:latin typeface="roboto" panose="02000000000000000000" pitchFamily="2" charset="0"/>
            </a:endParaRPr>
          </a:p>
          <a:p>
            <a:pPr marL="0" indent="0">
              <a:buFontTx/>
              <a:buNone/>
            </a:pPr>
            <a:r>
              <a:rPr lang="en-US" b="0" i="0" dirty="0" err="1">
                <a:effectLst/>
                <a:latin typeface="roboto" panose="02000000000000000000" pitchFamily="2" charset="0"/>
              </a:rPr>
              <a:t>redcapAPI</a:t>
            </a:r>
            <a:r>
              <a:rPr lang="en-US" b="0" i="0" dirty="0">
                <a:effectLst/>
                <a:latin typeface="roboto" panose="02000000000000000000" pitchFamily="2" charset="0"/>
              </a:rPr>
              <a:t> is Vanderbilt’s package for interacting with the </a:t>
            </a:r>
            <a:r>
              <a:rPr lang="en-US" b="0" i="0" dirty="0" err="1">
                <a:effectLst/>
                <a:latin typeface="roboto" panose="02000000000000000000" pitchFamily="2" charset="0"/>
              </a:rPr>
              <a:t>REDCap</a:t>
            </a:r>
            <a:r>
              <a:rPr lang="en-US" b="0" i="0" dirty="0">
                <a:effectLst/>
                <a:latin typeface="roboto" panose="02000000000000000000" pitchFamily="2" charset="0"/>
              </a:rPr>
              <a:t> API, and so it’s an alternative for </a:t>
            </a:r>
            <a:r>
              <a:rPr lang="en-US" b="0" i="0" dirty="0" err="1">
                <a:effectLst/>
                <a:latin typeface="roboto" panose="02000000000000000000" pitchFamily="2" charset="0"/>
              </a:rPr>
              <a:t>REDCapR</a:t>
            </a:r>
            <a:r>
              <a:rPr lang="en-US" b="0" i="0" dirty="0">
                <a:effectLst/>
                <a:latin typeface="roboto" panose="02000000000000000000" pitchFamily="2" charset="0"/>
              </a:rPr>
              <a:t>. </a:t>
            </a:r>
          </a:p>
          <a:p>
            <a:pPr marL="0" indent="0">
              <a:buFontTx/>
              <a:buNone/>
            </a:pPr>
            <a:endParaRPr lang="en-US" b="0" i="0" dirty="0">
              <a:effectLst/>
              <a:latin typeface="roboto" panose="02000000000000000000" pitchFamily="2" charset="0"/>
            </a:endParaRPr>
          </a:p>
          <a:p>
            <a:pPr marL="0" indent="0">
              <a:buFontTx/>
              <a:buNone/>
            </a:pPr>
            <a:r>
              <a:rPr lang="en-US" b="0" i="0" dirty="0" err="1">
                <a:effectLst/>
                <a:latin typeface="roboto" panose="02000000000000000000" pitchFamily="2" charset="0"/>
              </a:rPr>
              <a:t>REDCapExporter</a:t>
            </a:r>
            <a:r>
              <a:rPr lang="en-US" b="0" i="0" dirty="0">
                <a:effectLst/>
                <a:latin typeface="roboto" panose="02000000000000000000" pitchFamily="2" charset="0"/>
              </a:rPr>
              <a:t> turns </a:t>
            </a:r>
            <a:r>
              <a:rPr lang="en-US" b="0" i="0" dirty="0" err="1">
                <a:effectLst/>
                <a:latin typeface="roboto" panose="02000000000000000000" pitchFamily="2" charset="0"/>
              </a:rPr>
              <a:t>REDCap</a:t>
            </a:r>
            <a:r>
              <a:rPr lang="en-US" b="0" i="0" dirty="0">
                <a:effectLst/>
                <a:latin typeface="roboto" panose="02000000000000000000" pitchFamily="2" charset="0"/>
              </a:rPr>
              <a:t> databases into R packages.</a:t>
            </a:r>
          </a:p>
        </p:txBody>
      </p:sp>
      <p:sp>
        <p:nvSpPr>
          <p:cNvPr id="4" name="Slide Number Placeholder 3"/>
          <p:cNvSpPr>
            <a:spLocks noGrp="1"/>
          </p:cNvSpPr>
          <p:nvPr>
            <p:ph type="sldNum" sz="quarter" idx="5"/>
          </p:nvPr>
        </p:nvSpPr>
        <p:spPr/>
        <p:txBody>
          <a:bodyPr/>
          <a:lstStyle/>
          <a:p>
            <a:fld id="{0A193586-FEB5-7C43-8F44-7EFAE4EECA28}" type="slidenum">
              <a:rPr lang="en-US" smtClean="0"/>
              <a:t>12</a:t>
            </a:fld>
            <a:endParaRPr lang="en-US"/>
          </a:p>
        </p:txBody>
      </p:sp>
    </p:spTree>
    <p:extLst>
      <p:ext uri="{BB962C8B-B14F-4D97-AF65-F5344CB8AC3E}">
        <p14:creationId xmlns:p14="http://schemas.microsoft.com/office/powerpoint/2010/main" val="3077695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2</a:t>
            </a:fld>
            <a:endParaRPr lang="en-US"/>
          </a:p>
        </p:txBody>
      </p:sp>
    </p:spTree>
    <p:extLst>
      <p:ext uri="{BB962C8B-B14F-4D97-AF65-F5344CB8AC3E}">
        <p14:creationId xmlns:p14="http://schemas.microsoft.com/office/powerpoint/2010/main" val="30869944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4</a:t>
            </a:fld>
            <a:endParaRPr lang="en-US"/>
          </a:p>
        </p:txBody>
      </p:sp>
    </p:spTree>
    <p:extLst>
      <p:ext uri="{BB962C8B-B14F-4D97-AF65-F5344CB8AC3E}">
        <p14:creationId xmlns:p14="http://schemas.microsoft.com/office/powerpoint/2010/main" val="3310895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a:t>
            </a:r>
          </a:p>
        </p:txBody>
      </p:sp>
      <p:sp>
        <p:nvSpPr>
          <p:cNvPr id="4" name="Slide Number Placeholder 3"/>
          <p:cNvSpPr>
            <a:spLocks noGrp="1"/>
          </p:cNvSpPr>
          <p:nvPr>
            <p:ph type="sldNum" sz="quarter" idx="5"/>
          </p:nvPr>
        </p:nvSpPr>
        <p:spPr/>
        <p:txBody>
          <a:bodyPr/>
          <a:lstStyle/>
          <a:p>
            <a:fld id="{87E8EB8B-B78C-4FCA-B737-0D9226F57ED2}" type="slidenum">
              <a:rPr lang="en-US" smtClean="0"/>
              <a:t>5</a:t>
            </a:fld>
            <a:endParaRPr lang="en-US"/>
          </a:p>
        </p:txBody>
      </p:sp>
    </p:spTree>
    <p:extLst>
      <p:ext uri="{BB962C8B-B14F-4D97-AF65-F5344CB8AC3E}">
        <p14:creationId xmlns:p14="http://schemas.microsoft.com/office/powerpoint/2010/main" val="19379841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main function of </a:t>
            </a:r>
            <a:r>
              <a:rPr lang="en-US" dirty="0" err="1"/>
              <a:t>REDCapTidieR</a:t>
            </a:r>
            <a:r>
              <a:rPr lang="en-US" dirty="0"/>
              <a:t> is the </a:t>
            </a:r>
            <a:r>
              <a:rPr lang="en-US" dirty="0" err="1"/>
              <a:t>read_redcap</a:t>
            </a:r>
            <a:r>
              <a:rPr lang="en-US" dirty="0"/>
              <a:t>() function. This function takes a </a:t>
            </a:r>
            <a:r>
              <a:rPr lang="en-US" dirty="0" err="1"/>
              <a:t>REDCap</a:t>
            </a:r>
            <a:r>
              <a:rPr lang="en-US" dirty="0"/>
              <a:t> project’s URI and API key, and it returns a special object that we call the </a:t>
            </a:r>
            <a:r>
              <a:rPr lang="en-US" dirty="0" err="1"/>
              <a:t>supertibble</a:t>
            </a:r>
            <a:r>
              <a:rPr lang="en-US" dirty="0"/>
              <a:t>. The </a:t>
            </a:r>
            <a:r>
              <a:rPr lang="en-US" dirty="0" err="1"/>
              <a:t>supertibble</a:t>
            </a:r>
            <a:r>
              <a:rPr lang="en-US" dirty="0"/>
              <a:t> is a data frame or </a:t>
            </a:r>
            <a:r>
              <a:rPr lang="en-US" dirty="0" err="1"/>
              <a:t>tibble</a:t>
            </a:r>
            <a:r>
              <a:rPr lang="en-US" dirty="0"/>
              <a:t> that represents the whole </a:t>
            </a:r>
            <a:r>
              <a:rPr lang="en-US" dirty="0" err="1"/>
              <a:t>REDCap</a:t>
            </a:r>
            <a:r>
              <a:rPr lang="en-US" dirty="0"/>
              <a:t> project and contains nested </a:t>
            </a:r>
            <a:r>
              <a:rPr lang="en-US" dirty="0" err="1"/>
              <a:t>tibbles</a:t>
            </a:r>
            <a:r>
              <a:rPr lang="en-US" dirty="0"/>
              <a:t> that represent individual </a:t>
            </a:r>
            <a:r>
              <a:rPr lang="en-US" dirty="0" err="1"/>
              <a:t>REDCap</a:t>
            </a:r>
            <a:r>
              <a:rPr lang="en-US" dirty="0"/>
              <a:t> instruments. You get all the data and metadata in one place.</a:t>
            </a:r>
          </a:p>
          <a:p>
            <a:endParaRPr lang="en-US" dirty="0"/>
          </a:p>
          <a:p>
            <a:r>
              <a:rPr lang="en-US" dirty="0"/>
              <a:t>Here, you can see part of the supertibble from a CAR-T trial. Each row of the supertibble represents an instrument. You can see the name and label of the instrument. And then you have the `</a:t>
            </a:r>
            <a:r>
              <a:rPr lang="en-US" dirty="0" err="1"/>
              <a:t>redcap_data</a:t>
            </a:r>
            <a:r>
              <a:rPr lang="en-US" dirty="0"/>
              <a:t>` column that has all of these little table icons. By clicking on one of the table icons, you can drill down into individual data and metadata tibbles. This makes initial data exploration really easy.</a:t>
            </a:r>
          </a:p>
        </p:txBody>
      </p:sp>
      <p:sp>
        <p:nvSpPr>
          <p:cNvPr id="4" name="Slide Number Placeholder 3"/>
          <p:cNvSpPr>
            <a:spLocks noGrp="1"/>
          </p:cNvSpPr>
          <p:nvPr>
            <p:ph type="sldNum" sz="quarter" idx="5"/>
          </p:nvPr>
        </p:nvSpPr>
        <p:spPr/>
        <p:txBody>
          <a:bodyPr/>
          <a:lstStyle/>
          <a:p>
            <a:fld id="{87E8EB8B-B78C-4FCA-B737-0D9226F57ED2}" type="slidenum">
              <a:rPr lang="en-US" smtClean="0"/>
              <a:t>6</a:t>
            </a:fld>
            <a:endParaRPr lang="en-US"/>
          </a:p>
        </p:txBody>
      </p:sp>
    </p:spTree>
    <p:extLst>
      <p:ext uri="{BB962C8B-B14F-4D97-AF65-F5344CB8AC3E}">
        <p14:creationId xmlns:p14="http://schemas.microsoft.com/office/powerpoint/2010/main" val="29283475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can you do with the Supertibble?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You can extract data frames for individual instruments using either the </a:t>
            </a:r>
            <a:r>
              <a:rPr lang="en-US" dirty="0" err="1"/>
              <a:t>bind_tibbles</a:t>
            </a:r>
            <a:r>
              <a:rPr lang="en-US" dirty="0"/>
              <a:t>() or </a:t>
            </a:r>
            <a:r>
              <a:rPr lang="en-US" dirty="0" err="1"/>
              <a:t>extract_tibble</a:t>
            </a:r>
            <a:r>
              <a:rPr lang="en-US" dirty="0"/>
              <a:t>() function. </a:t>
            </a:r>
            <a:r>
              <a:rPr lang="en-US" dirty="0" err="1"/>
              <a:t>Bind_tibbles</a:t>
            </a:r>
            <a:r>
              <a:rPr lang="en-US" dirty="0"/>
              <a:t>() makes the data tibbles magically appear in the Environment, which is useful if you just want to get the </a:t>
            </a:r>
            <a:r>
              <a:rPr lang="en-US" dirty="0" err="1"/>
              <a:t>REDCap</a:t>
            </a:r>
            <a:r>
              <a:rPr lang="en-US" dirty="0"/>
              <a:t> data into R in the easiest possible way. </a:t>
            </a:r>
            <a:r>
              <a:rPr lang="en-US" dirty="0" err="1"/>
              <a:t>Extract_tibble</a:t>
            </a:r>
            <a:r>
              <a:rPr lang="en-US" dirty="0"/>
              <a:t>() extracts and returns an individual data </a:t>
            </a:r>
            <a:r>
              <a:rPr lang="en-US" dirty="0" err="1"/>
              <a:t>tibble</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 You can use make_labelled() to add variable labels. Adding human readable labels to cryptic variable names makes data exploration easier. The labels from from the Field Labels in the data entry forms.</a:t>
            </a:r>
          </a:p>
          <a:p>
            <a:endParaRPr lang="en-US" dirty="0"/>
          </a:p>
          <a:p>
            <a:r>
              <a:rPr lang="en-US" dirty="0"/>
              <a:t>*** And you can use </a:t>
            </a:r>
            <a:r>
              <a:rPr lang="en-US" dirty="0" err="1"/>
              <a:t>write_redcap_xlsx</a:t>
            </a:r>
            <a:r>
              <a:rPr lang="en-US" dirty="0"/>
              <a:t>() to export an entire </a:t>
            </a:r>
            <a:r>
              <a:rPr lang="en-US" dirty="0" err="1"/>
              <a:t>REDCap</a:t>
            </a:r>
            <a:r>
              <a:rPr lang="en-US" dirty="0"/>
              <a:t> project to Excel, which one tab per instrument. This is much nicer than the default </a:t>
            </a:r>
            <a:r>
              <a:rPr lang="en-US" dirty="0" err="1"/>
              <a:t>REDCap</a:t>
            </a:r>
            <a:r>
              <a:rPr lang="en-US" dirty="0"/>
              <a:t> export and is really handy for collaborating, and it supports labels so your collaborator can see the descriptions for each variable. </a:t>
            </a:r>
          </a:p>
        </p:txBody>
      </p:sp>
      <p:sp>
        <p:nvSpPr>
          <p:cNvPr id="4" name="Slide Number Placeholder 3"/>
          <p:cNvSpPr>
            <a:spLocks noGrp="1"/>
          </p:cNvSpPr>
          <p:nvPr>
            <p:ph type="sldNum" sz="quarter" idx="5"/>
          </p:nvPr>
        </p:nvSpPr>
        <p:spPr/>
        <p:txBody>
          <a:bodyPr/>
          <a:lstStyle/>
          <a:p>
            <a:fld id="{5FD5E4AB-DBCF-2C4F-A1FD-94DEE54C88DA}" type="slidenum">
              <a:rPr lang="en-US" smtClean="0"/>
              <a:t>7</a:t>
            </a:fld>
            <a:endParaRPr lang="en-US"/>
          </a:p>
        </p:txBody>
      </p:sp>
    </p:spTree>
    <p:extLst>
      <p:ext uri="{BB962C8B-B14F-4D97-AF65-F5344CB8AC3E}">
        <p14:creationId xmlns:p14="http://schemas.microsoft.com/office/powerpoint/2010/main" val="3499204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8</a:t>
            </a:fld>
            <a:endParaRPr lang="en-US"/>
          </a:p>
        </p:txBody>
      </p:sp>
    </p:spTree>
    <p:extLst>
      <p:ext uri="{BB962C8B-B14F-4D97-AF65-F5344CB8AC3E}">
        <p14:creationId xmlns:p14="http://schemas.microsoft.com/office/powerpoint/2010/main" val="5709539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To recap what we covered up to this point,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A193586-FEB5-7C43-8F44-7EFAE4EECA28}" type="slidenum">
              <a:rPr lang="en-US" smtClean="0"/>
              <a:t>9</a:t>
            </a:fld>
            <a:endParaRPr lang="en-US"/>
          </a:p>
        </p:txBody>
      </p:sp>
    </p:spTree>
    <p:extLst>
      <p:ext uri="{BB962C8B-B14F-4D97-AF65-F5344CB8AC3E}">
        <p14:creationId xmlns:p14="http://schemas.microsoft.com/office/powerpoint/2010/main" val="15550890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10</a:t>
            </a:fld>
            <a:endParaRPr lang="en-US"/>
          </a:p>
        </p:txBody>
      </p:sp>
    </p:spTree>
    <p:extLst>
      <p:ext uri="{BB962C8B-B14F-4D97-AF65-F5344CB8AC3E}">
        <p14:creationId xmlns:p14="http://schemas.microsoft.com/office/powerpoint/2010/main" val="21557267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3.mov"/><Relationship Id="rId1" Type="http://schemas.microsoft.com/office/2007/relationships/media" Target="../media/media3.mov"/><Relationship Id="rId4"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4.mov"/><Relationship Id="rId1" Type="http://schemas.microsoft.com/office/2007/relationships/media" Target="../media/media4.mov"/><Relationship Id="rId4"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2.mov"/><Relationship Id="rId1" Type="http://schemas.microsoft.com/office/2007/relationships/media" Target="../media/media2.mov"/><Relationship Id="rId5" Type="http://schemas.openxmlformats.org/officeDocument/2006/relationships/image" Target="../media/image4.png"/><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F50D20D1-FB23-684F-9AB5-129D6BD98B56}" type="datetimeFigureOut">
              <a:rPr lang="en-US" smtClean="0">
                <a:solidFill>
                  <a:prstClr val="black">
                    <a:lumMod val="95000"/>
                    <a:lumOff val="5000"/>
                  </a:prstClr>
                </a:solidFill>
              </a:rPr>
              <a:pPr/>
              <a:t>9/13/23</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Your_Turn_3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3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9/13/23</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Your_Turn_1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7" name="timer_1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9/13/23</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7"/>
                                        </p:tgtEl>
                                      </p:cBhvr>
                                    </p:cmd>
                                  </p:childTnLst>
                                </p:cTn>
                              </p:par>
                            </p:childTnLst>
                          </p:cTn>
                        </p:par>
                      </p:childTnLst>
                    </p:cTn>
                  </p:par>
                </p:childTnLst>
              </p:cTn>
              <p:nextCondLst>
                <p:cond evt="onClick" delay="0">
                  <p:tgtEl>
                    <p:spTgt spid="67"/>
                  </p:tgtEl>
                </p:cond>
              </p:nextCondLst>
            </p:seq>
            <p:video>
              <p:cMediaNode vol="80000">
                <p:cTn id="7" fill="hold" display="0">
                  <p:stCondLst>
                    <p:cond delay="indefinite"/>
                  </p:stCondLst>
                </p:cTn>
                <p:tgtEl>
                  <p:spTgt spid="67"/>
                </p:tgtEl>
              </p:cMediaNode>
            </p:video>
          </p:childTnLst>
        </p:cTn>
      </p:par>
    </p:tnLst>
  </p:timing>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Your_Turn_no_timer">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9/13/23</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3222826489"/>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9/13/23</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9/13/23</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9/13/23</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r>
              <a:rPr lang="en-US">
                <a:solidFill>
                  <a:prstClr val="black">
                    <a:lumMod val="95000"/>
                    <a:lumOff val="5000"/>
                  </a:prstClr>
                </a:solidFill>
              </a:rPr>
              <a:t>
              </a:t>
            </a:r>
            <a:endParaRPr lang="en-US" dirty="0">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9/13/23</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9/13/23</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9/13/23</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9/13/23</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_Section Header">
    <p:spTree>
      <p:nvGrpSpPr>
        <p:cNvPr id="1" name=""/>
        <p:cNvGrpSpPr/>
        <p:nvPr/>
      </p:nvGrpSpPr>
      <p:grpSpPr>
        <a:xfrm>
          <a:off x="0" y="0"/>
          <a:ext cx="0" cy="0"/>
          <a:chOff x="0" y="0"/>
          <a:chExt cx="0" cy="0"/>
        </a:xfrm>
      </p:grpSpPr>
      <p:sp>
        <p:nvSpPr>
          <p:cNvPr id="9" name="Rectangle 8"/>
          <p:cNvSpPr/>
          <p:nvPr/>
        </p:nvSpPr>
        <p:spPr>
          <a:xfrm>
            <a:off x="0" y="0"/>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02443" y="2683193"/>
            <a:ext cx="11187112" cy="1463040"/>
          </a:xfrm>
        </p:spPr>
        <p:txBody>
          <a:bodyPr anchor="ctr">
            <a:normAutofit/>
          </a:bodyPr>
          <a:lstStyle>
            <a:lvl1pPr algn="ctr">
              <a:defRPr sz="5000" b="0" spc="200" baseline="0"/>
            </a:lvl1pPr>
          </a:lstStyle>
          <a:p>
            <a:r>
              <a:rPr lang="en-US"/>
              <a:t>Click to edit Master title style</a:t>
            </a:r>
            <a:endParaRPr lang="en-US" dirty="0"/>
          </a:p>
        </p:txBody>
      </p:sp>
      <p:sp>
        <p:nvSpPr>
          <p:cNvPr id="10" name="Rectangle 9"/>
          <p:cNvSpPr/>
          <p:nvPr userDrawn="1"/>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p:cNvSpPr/>
          <p:nvPr userDrawn="1"/>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7"/>
            <a:ext cx="9720072" cy="751878"/>
          </a:xfrm>
        </p:spPr>
        <p:txBody>
          <a:bodyPr/>
          <a:lstStyle/>
          <a:p>
            <a:r>
              <a:rPr lang="en-US" dirty="0"/>
              <a:t>Click to edit Master title style</a:t>
            </a:r>
          </a:p>
        </p:txBody>
      </p:sp>
      <p:sp>
        <p:nvSpPr>
          <p:cNvPr id="3" name="Content Placeholder 2"/>
          <p:cNvSpPr>
            <a:spLocks noGrp="1"/>
          </p:cNvSpPr>
          <p:nvPr>
            <p:ph sz="half" idx="1"/>
          </p:nvPr>
        </p:nvSpPr>
        <p:spPr>
          <a:xfrm>
            <a:off x="1024127" y="2286000"/>
            <a:ext cx="4754880" cy="40233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9/13/23</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1498152"/>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286304"/>
            <a:ext cx="4754880" cy="39864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1498152"/>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286304"/>
            <a:ext cx="4754880" cy="39864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9/13/23</a:t>
            </a:fld>
            <a:endParaRPr lang="en-US">
              <a:solidFill>
                <a:prstClr val="black">
                  <a:lumMod val="95000"/>
                  <a:lumOff val="5000"/>
                </a:prstClr>
              </a:solidFill>
            </a:endParaRPr>
          </a:p>
        </p:txBody>
      </p:sp>
      <p:sp>
        <p:nvSpPr>
          <p:cNvPr id="8" name="Footer Placeholder 7"/>
          <p:cNvSpPr>
            <a:spLocks noGrp="1"/>
          </p:cNvSpPr>
          <p:nvPr>
            <p:ph type="ftr" sz="quarter" idx="11"/>
          </p:nvPr>
        </p:nvSpPr>
        <p:spPr/>
        <p:txBody>
          <a:bodyPr/>
          <a:lstStyle/>
          <a:p>
            <a:endParaRPr lang="en-US">
              <a:solidFill>
                <a:prstClr val="black">
                  <a:lumMod val="95000"/>
                  <a:lumOff val="5000"/>
                </a:prstClr>
              </a:solidFill>
            </a:endParaRPr>
          </a:p>
        </p:txBody>
      </p:sp>
      <p:sp>
        <p:nvSpPr>
          <p:cNvPr id="9" name="Slide Number Placeholder 8"/>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9/13/23</a:t>
            </a:fld>
            <a:endParaRPr lang="en-US">
              <a:solidFill>
                <a:prstClr val="black">
                  <a:lumMod val="95000"/>
                  <a:lumOff val="5000"/>
                </a:prstClr>
              </a:solidFill>
            </a:endParaRPr>
          </a:p>
        </p:txBody>
      </p:sp>
      <p:sp>
        <p:nvSpPr>
          <p:cNvPr id="4" name="Footer Placeholder 3"/>
          <p:cNvSpPr>
            <a:spLocks noGrp="1"/>
          </p:cNvSpPr>
          <p:nvPr>
            <p:ph type="ftr" sz="quarter" idx="11"/>
          </p:nvPr>
        </p:nvSpPr>
        <p:spPr/>
        <p:txBody>
          <a:bodyPr/>
          <a:lstStyle/>
          <a:p>
            <a:endParaRPr lang="en-US">
              <a:solidFill>
                <a:prstClr val="black">
                  <a:lumMod val="95000"/>
                  <a:lumOff val="5000"/>
                </a:prstClr>
              </a:solidFill>
            </a:endParaRPr>
          </a:p>
        </p:txBody>
      </p:sp>
      <p:sp>
        <p:nvSpPr>
          <p:cNvPr id="5" name="Slide Number Placeholder 4"/>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Your_Turn_10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9/13/23</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12"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30"/>
            <a:ext cx="2130970" cy="637613"/>
          </a:xfrm>
          <a:prstGeom prst="rect">
            <a:avLst/>
          </a:prstGeom>
          <a:ln w="12700">
            <a:solidFill>
              <a:srgbClr val="A6AAA9"/>
            </a:solidFill>
            <a:miter lim="400000"/>
          </a:ln>
        </p:spPr>
      </p:pic>
      <p:sp>
        <p:nvSpPr>
          <p:cNvPr id="18"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12"/>
                </p:tgtEl>
              </p:cMediaNode>
            </p:video>
          </p:childTnLst>
        </p:cTn>
      </p:par>
    </p:tnLst>
  </p:timing>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Your_Turn_5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Black_W_10_Alarm-6">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8"/>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9/13/23</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8"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5"/>
          <a:stretch>
            <a:fillRect/>
          </a:stretch>
        </p:blipFill>
        <p:spPr>
          <a:xfrm>
            <a:off x="19088406" y="11645648"/>
            <a:ext cx="4544635" cy="1359812"/>
          </a:xfrm>
          <a:prstGeom prst="rect">
            <a:avLst/>
          </a:prstGeom>
          <a:ln w="12700">
            <a:solidFill>
              <a:srgbClr val="A6AAA9"/>
            </a:solidFill>
            <a:miter lim="400000"/>
          </a:ln>
        </p:spPr>
      </p:pic>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00000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video>
              <p:cMediaNode vol="80000">
                <p:cTn id="13"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79501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024128" y="1656272"/>
            <a:ext cx="9720073" cy="4653088"/>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F50D20D1-FB23-684F-9AB5-129D6BD98B56}" type="datetimeFigureOut">
              <a:rPr lang="en-US" smtClean="0">
                <a:solidFill>
                  <a:prstClr val="black">
                    <a:lumMod val="95000"/>
                    <a:lumOff val="5000"/>
                  </a:prstClr>
                </a:solidFill>
              </a:rPr>
              <a:pPr/>
              <a:t>9/13/23</a:t>
            </a:fld>
            <a:endParaRPr lang="en-US">
              <a:solidFill>
                <a:prstClr val="black">
                  <a:lumMod val="95000"/>
                  <a:lumOff val="5000"/>
                </a:prstClr>
              </a:solidFill>
            </a:endParaRPr>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solidFill>
                <a:prstClr val="black">
                  <a:lumMod val="95000"/>
                  <a:lumOff val="5000"/>
                </a:prstClr>
              </a:solidFill>
            </a:endParaRPr>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204462401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73" r:id="rId8"/>
    <p:sldLayoutId id="2147483674" r:id="rId9"/>
    <p:sldLayoutId id="2147483675" r:id="rId10"/>
    <p:sldLayoutId id="2147483676" r:id="rId11"/>
    <p:sldLayoutId id="2147483677" r:id="rId12"/>
    <p:sldLayoutId id="2147483668" r:id="rId13"/>
    <p:sldLayoutId id="2147483669" r:id="rId14"/>
    <p:sldLayoutId id="2147483670" r:id="rId15"/>
    <p:sldLayoutId id="2147483671" r:id="rId16"/>
    <p:sldLayoutId id="2147483672" r:id="rId17"/>
  </p:sldLayoutIdLst>
  <p:txStyles>
    <p:titleStyle>
      <a:lvl1pPr algn="ctr" defTabSz="914400" rtl="0" eaLnBrk="1" latinLnBrk="0" hangingPunct="1">
        <a:lnSpc>
          <a:spcPct val="80000"/>
        </a:lnSpc>
        <a:spcBef>
          <a:spcPct val="0"/>
        </a:spcBef>
        <a:buNone/>
        <a:defRPr sz="4400" kern="1200" cap="none" spc="100" baseline="0">
          <a:solidFill>
            <a:schemeClr val="tx1">
              <a:lumMod val="95000"/>
              <a:lumOff val="5000"/>
            </a:schemeClr>
          </a:solidFill>
          <a:latin typeface="+mn-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13.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13.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hyperlink" Target="https://htmlpreview.github.io/?https://github.com/skadauke/redcapcon_2023_redcap_r_workshop/blob/main/exercises/01a_redcapr.html" TargetMode="Externa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13.xml"/><Relationship Id="rId5" Type="http://schemas.openxmlformats.org/officeDocument/2006/relationships/image" Target="../media/image8.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34291" y="4960137"/>
            <a:ext cx="8963891" cy="1463040"/>
          </a:xfrm>
        </p:spPr>
        <p:txBody>
          <a:bodyPr>
            <a:normAutofit/>
          </a:bodyPr>
          <a:lstStyle/>
          <a:p>
            <a:r>
              <a:rPr lang="en-US" sz="6600" b="1" dirty="0"/>
              <a:t>Extract </a:t>
            </a:r>
            <a:r>
              <a:rPr lang="en-US" sz="6600" b="1"/>
              <a:t>and Explore</a:t>
            </a:r>
            <a:endParaRPr lang="en-US" sz="6600" b="1" dirty="0"/>
          </a:p>
        </p:txBody>
      </p:sp>
      <p:sp>
        <p:nvSpPr>
          <p:cNvPr id="3" name="Subtitle 2"/>
          <p:cNvSpPr>
            <a:spLocks noGrp="1"/>
          </p:cNvSpPr>
          <p:nvPr>
            <p:ph type="subTitle" idx="1"/>
          </p:nvPr>
        </p:nvSpPr>
        <p:spPr>
          <a:xfrm>
            <a:off x="8529917" y="4804013"/>
            <a:ext cx="3868272" cy="1673756"/>
          </a:xfrm>
        </p:spPr>
        <p:txBody>
          <a:bodyPr>
            <a:normAutofit/>
          </a:bodyPr>
          <a:lstStyle/>
          <a:p>
            <a:r>
              <a:rPr lang="en-US" sz="2800" dirty="0" err="1"/>
              <a:t>REDCap</a:t>
            </a:r>
            <a:r>
              <a:rPr lang="en-US" sz="2800" dirty="0"/>
              <a:t> + R Workshop</a:t>
            </a:r>
          </a:p>
          <a:p>
            <a:r>
              <a:rPr lang="en-US" sz="2800" dirty="0" err="1"/>
              <a:t>REDCapCon</a:t>
            </a:r>
            <a:r>
              <a:rPr lang="en-US" sz="2800" dirty="0"/>
              <a:t> 2023</a:t>
            </a:r>
          </a:p>
        </p:txBody>
      </p:sp>
    </p:spTree>
    <p:extLst>
      <p:ext uri="{BB962C8B-B14F-4D97-AF65-F5344CB8AC3E}">
        <p14:creationId xmlns:p14="http://schemas.microsoft.com/office/powerpoint/2010/main" val="7677470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502443" y="2752468"/>
            <a:ext cx="11187112" cy="1463040"/>
          </a:xfrm>
        </p:spPr>
        <p:txBody>
          <a:bodyPr/>
          <a:lstStyle/>
          <a:p>
            <a:r>
              <a:rPr lang="en-US" dirty="0">
                <a:latin typeface="+mn-lt"/>
              </a:rPr>
              <a:t>What else?</a:t>
            </a:r>
          </a:p>
        </p:txBody>
      </p:sp>
    </p:spTree>
    <p:extLst>
      <p:ext uri="{BB962C8B-B14F-4D97-AF65-F5344CB8AC3E}">
        <p14:creationId xmlns:p14="http://schemas.microsoft.com/office/powerpoint/2010/main" val="32971113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A6CB883-7570-84F9-5506-DD5C39408661}"/>
              </a:ext>
            </a:extLst>
          </p:cNvPr>
          <p:cNvPicPr>
            <a:picLocks noChangeAspect="1"/>
          </p:cNvPicPr>
          <p:nvPr/>
        </p:nvPicPr>
        <p:blipFill>
          <a:blip r:embed="rId3"/>
          <a:stretch>
            <a:fillRect/>
          </a:stretch>
        </p:blipFill>
        <p:spPr>
          <a:xfrm>
            <a:off x="5983149" y="591670"/>
            <a:ext cx="5066643" cy="6858000"/>
          </a:xfrm>
          <a:prstGeom prst="rect">
            <a:avLst/>
          </a:prstGeom>
        </p:spPr>
      </p:pic>
      <p:pic>
        <p:nvPicPr>
          <p:cNvPr id="6" name="Picture 5">
            <a:extLst>
              <a:ext uri="{FF2B5EF4-FFF2-40B4-BE49-F238E27FC236}">
                <a16:creationId xmlns:a16="http://schemas.microsoft.com/office/drawing/2014/main" id="{775EC493-835E-BAD2-1561-B587A3C69961}"/>
              </a:ext>
            </a:extLst>
          </p:cNvPr>
          <p:cNvPicPr>
            <a:picLocks noChangeAspect="1"/>
          </p:cNvPicPr>
          <p:nvPr/>
        </p:nvPicPr>
        <p:blipFill>
          <a:blip r:embed="rId4"/>
          <a:stretch>
            <a:fillRect/>
          </a:stretch>
        </p:blipFill>
        <p:spPr>
          <a:xfrm>
            <a:off x="1029357" y="591670"/>
            <a:ext cx="5066643" cy="6858000"/>
          </a:xfrm>
          <a:prstGeom prst="rect">
            <a:avLst/>
          </a:prstGeom>
        </p:spPr>
      </p:pic>
    </p:spTree>
    <p:extLst>
      <p:ext uri="{BB962C8B-B14F-4D97-AF65-F5344CB8AC3E}">
        <p14:creationId xmlns:p14="http://schemas.microsoft.com/office/powerpoint/2010/main" val="41362166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E499E13B-7E52-719E-9CA7-8CD4D39497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7982" y="1462923"/>
            <a:ext cx="2181026" cy="252804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C637A129-860C-C72A-0861-C1B53A18D17E}"/>
              </a:ext>
            </a:extLst>
          </p:cNvPr>
          <p:cNvPicPr>
            <a:picLocks noChangeAspect="1"/>
          </p:cNvPicPr>
          <p:nvPr/>
        </p:nvPicPr>
        <p:blipFill>
          <a:blip r:embed="rId4"/>
          <a:stretch>
            <a:fillRect/>
          </a:stretch>
        </p:blipFill>
        <p:spPr>
          <a:xfrm>
            <a:off x="6010034" y="2660693"/>
            <a:ext cx="3505200" cy="988646"/>
          </a:xfrm>
          <a:prstGeom prst="rect">
            <a:avLst/>
          </a:prstGeom>
        </p:spPr>
      </p:pic>
      <p:pic>
        <p:nvPicPr>
          <p:cNvPr id="4" name="Picture 3">
            <a:extLst>
              <a:ext uri="{FF2B5EF4-FFF2-40B4-BE49-F238E27FC236}">
                <a16:creationId xmlns:a16="http://schemas.microsoft.com/office/drawing/2014/main" id="{3B77B113-5069-8AF5-443F-F281A8B8FF97}"/>
              </a:ext>
            </a:extLst>
          </p:cNvPr>
          <p:cNvPicPr>
            <a:picLocks noChangeAspect="1"/>
          </p:cNvPicPr>
          <p:nvPr/>
        </p:nvPicPr>
        <p:blipFill>
          <a:blip r:embed="rId5"/>
          <a:stretch>
            <a:fillRect/>
          </a:stretch>
        </p:blipFill>
        <p:spPr>
          <a:xfrm>
            <a:off x="6010034" y="3509725"/>
            <a:ext cx="4882879" cy="962490"/>
          </a:xfrm>
          <a:prstGeom prst="rect">
            <a:avLst/>
          </a:prstGeom>
        </p:spPr>
      </p:pic>
      <p:pic>
        <p:nvPicPr>
          <p:cNvPr id="2052" name="Picture 4">
            <a:extLst>
              <a:ext uri="{FF2B5EF4-FFF2-40B4-BE49-F238E27FC236}">
                <a16:creationId xmlns:a16="http://schemas.microsoft.com/office/drawing/2014/main" id="{0FDA7122-A7F6-DF8A-EBAE-C4AA07A6888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96670" y="3196569"/>
            <a:ext cx="2664676" cy="27902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3172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502443" y="2752468"/>
            <a:ext cx="11187112" cy="1463040"/>
          </a:xfrm>
        </p:spPr>
        <p:txBody>
          <a:bodyPr/>
          <a:lstStyle/>
          <a:p>
            <a:r>
              <a:rPr lang="en-US" dirty="0">
                <a:latin typeface="+mn-lt"/>
              </a:rPr>
              <a:t>The </a:t>
            </a:r>
            <a:r>
              <a:rPr lang="en-US" dirty="0" err="1">
                <a:latin typeface="+mn-lt"/>
              </a:rPr>
              <a:t>REDCapR</a:t>
            </a:r>
            <a:r>
              <a:rPr lang="en-US" dirty="0">
                <a:latin typeface="+mn-lt"/>
              </a:rPr>
              <a:t> Package Demo</a:t>
            </a:r>
          </a:p>
        </p:txBody>
      </p:sp>
    </p:spTree>
    <p:extLst>
      <p:ext uri="{BB962C8B-B14F-4D97-AF65-F5344CB8AC3E}">
        <p14:creationId xmlns:p14="http://schemas.microsoft.com/office/powerpoint/2010/main" val="30744870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1719263"/>
            <a:ext cx="12192000" cy="4362450"/>
          </a:xfrm>
          <a:solidFill>
            <a:schemeClr val="bg1"/>
          </a:solidFill>
        </p:spPr>
        <p:txBody>
          <a:bodyPr>
            <a:normAutofit/>
          </a:bodyPr>
          <a:lstStyle/>
          <a:p>
            <a:r>
              <a:rPr lang="en-US" dirty="0">
                <a:hlinkClick r:id="rId2"/>
              </a:rPr>
              <a:t>https://htmlpreview.github.io/</a:t>
            </a:r>
            <a:br>
              <a:rPr lang="en-US" dirty="0">
                <a:hlinkClick r:id="rId2"/>
              </a:rPr>
            </a:br>
            <a:r>
              <a:rPr lang="en-US" dirty="0">
                <a:hlinkClick r:id="rId2"/>
              </a:rPr>
              <a:t>?https://github.com/</a:t>
            </a:r>
            <a:r>
              <a:rPr lang="en-US" dirty="0" err="1">
                <a:hlinkClick r:id="rId2"/>
              </a:rPr>
              <a:t>skadauke</a:t>
            </a:r>
            <a:r>
              <a:rPr lang="en-US" dirty="0">
                <a:hlinkClick r:id="rId2"/>
              </a:rPr>
              <a:t>/redcapcon_2023_redcap_r_workshop/blob/main/exercises/01a_redcapr.html</a:t>
            </a:r>
            <a:br>
              <a:rPr lang="en-US" dirty="0"/>
            </a:br>
            <a:br>
              <a:rPr lang="en-US" dirty="0"/>
            </a:br>
            <a:r>
              <a:rPr lang="en-US" sz="2400" dirty="0"/>
              <a:t>https://github.com/skadauke/redcapcon_2023_redcap_r_workshop</a:t>
            </a:r>
            <a:br>
              <a:rPr lang="en-US" dirty="0"/>
            </a:br>
            <a:endParaRPr lang="en-US" dirty="0"/>
          </a:p>
        </p:txBody>
      </p:sp>
    </p:spTree>
    <p:extLst>
      <p:ext uri="{BB962C8B-B14F-4D97-AF65-F5344CB8AC3E}">
        <p14:creationId xmlns:p14="http://schemas.microsoft.com/office/powerpoint/2010/main" val="27253061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502443" y="2752468"/>
            <a:ext cx="11187112" cy="1463040"/>
          </a:xfrm>
        </p:spPr>
        <p:txBody>
          <a:bodyPr/>
          <a:lstStyle/>
          <a:p>
            <a:r>
              <a:rPr lang="en-US" dirty="0" err="1">
                <a:latin typeface="+mn-lt"/>
              </a:rPr>
              <a:t>REDCapTidieR</a:t>
            </a:r>
            <a:endParaRPr lang="en-US" dirty="0">
              <a:latin typeface="+mn-lt"/>
            </a:endParaRPr>
          </a:p>
        </p:txBody>
      </p:sp>
    </p:spTree>
    <p:extLst>
      <p:ext uri="{BB962C8B-B14F-4D97-AF65-F5344CB8AC3E}">
        <p14:creationId xmlns:p14="http://schemas.microsoft.com/office/powerpoint/2010/main" val="9046233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DF303-DD7A-18A8-3C88-E5B4BFE0CF68}"/>
              </a:ext>
            </a:extLst>
          </p:cNvPr>
          <p:cNvSpPr>
            <a:spLocks noGrp="1"/>
          </p:cNvSpPr>
          <p:nvPr>
            <p:ph type="title"/>
          </p:nvPr>
        </p:nvSpPr>
        <p:spPr/>
        <p:txBody>
          <a:bodyPr/>
          <a:lstStyle/>
          <a:p>
            <a:r>
              <a:rPr lang="en-US" dirty="0"/>
              <a:t>REDCapTidieR</a:t>
            </a:r>
          </a:p>
        </p:txBody>
      </p:sp>
      <p:sp>
        <p:nvSpPr>
          <p:cNvPr id="3" name="Content Placeholder 2">
            <a:extLst>
              <a:ext uri="{FF2B5EF4-FFF2-40B4-BE49-F238E27FC236}">
                <a16:creationId xmlns:a16="http://schemas.microsoft.com/office/drawing/2014/main" id="{ACE79AC7-0351-E0A8-7331-8311A50CA76D}"/>
              </a:ext>
            </a:extLst>
          </p:cNvPr>
          <p:cNvSpPr>
            <a:spLocks noGrp="1"/>
          </p:cNvSpPr>
          <p:nvPr>
            <p:ph idx="1"/>
          </p:nvPr>
        </p:nvSpPr>
        <p:spPr>
          <a:xfrm>
            <a:off x="759019" y="1396314"/>
            <a:ext cx="9779441" cy="5119123"/>
          </a:xfrm>
        </p:spPr>
        <p:txBody>
          <a:bodyPr>
            <a:normAutofit/>
          </a:bodyPr>
          <a:lstStyle/>
          <a:p>
            <a:r>
              <a:rPr lang="en-US" sz="3200" dirty="0"/>
              <a:t>Makes it easy to import </a:t>
            </a:r>
            <a:r>
              <a:rPr lang="en-US" sz="3200" i="1" dirty="0"/>
              <a:t>any</a:t>
            </a:r>
            <a:r>
              <a:rPr lang="en-US" sz="3200" dirty="0"/>
              <a:t> REDCap project into R</a:t>
            </a:r>
          </a:p>
          <a:p>
            <a:pPr lvl="1"/>
            <a:r>
              <a:rPr lang="en-US" sz="2800" dirty="0"/>
              <a:t>Even if complex: longitudinal, repeated events or instruments, surveys, and/or data access groups (DAGs)</a:t>
            </a:r>
          </a:p>
          <a:p>
            <a:pPr lvl="1"/>
            <a:r>
              <a:rPr lang="en-US" sz="2800" dirty="0"/>
              <a:t>Based on </a:t>
            </a:r>
            <a:r>
              <a:rPr lang="en-US" sz="2800" dirty="0" err="1"/>
              <a:t>REDCapR</a:t>
            </a:r>
            <a:r>
              <a:rPr lang="en-US" sz="2800" dirty="0"/>
              <a:t>, makes its output </a:t>
            </a:r>
            <a:r>
              <a:rPr lang="en-US" sz="2800" i="1" dirty="0"/>
              <a:t>tidier</a:t>
            </a:r>
            <a:r>
              <a:rPr lang="en-US" sz="2800" dirty="0"/>
              <a:t>, which makes your work easier.</a:t>
            </a:r>
            <a:endParaRPr lang="en-US" sz="3200" dirty="0"/>
          </a:p>
          <a:p>
            <a:r>
              <a:rPr lang="en-US" sz="3200" dirty="0"/>
              <a:t>Is robust and efficient</a:t>
            </a:r>
          </a:p>
          <a:p>
            <a:pPr lvl="1"/>
            <a:r>
              <a:rPr lang="en-US" sz="2800" dirty="0"/>
              <a:t>Follows </a:t>
            </a:r>
            <a:r>
              <a:rPr lang="en-US" sz="2800" dirty="0" err="1"/>
              <a:t>tidyverse</a:t>
            </a:r>
            <a:r>
              <a:rPr lang="en-US" sz="2800" dirty="0"/>
              <a:t> software development lifecycle recommendations</a:t>
            </a:r>
          </a:p>
          <a:p>
            <a:pPr lvl="1"/>
            <a:r>
              <a:rPr lang="en-US" sz="2800" dirty="0"/>
              <a:t>97% test coverage</a:t>
            </a:r>
          </a:p>
          <a:p>
            <a:pPr lvl="1"/>
            <a:r>
              <a:rPr lang="en-US" sz="2800" dirty="0"/>
              <a:t>Extensive error checking with helpful error messages</a:t>
            </a:r>
          </a:p>
          <a:p>
            <a:pPr lvl="1"/>
            <a:r>
              <a:rPr lang="en-US" sz="2800" dirty="0"/>
              <a:t>Profiled and replaced </a:t>
            </a:r>
            <a:r>
              <a:rPr lang="en-US" sz="2800" dirty="0" err="1"/>
              <a:t>tidyverse</a:t>
            </a:r>
            <a:r>
              <a:rPr lang="en-US" sz="2800" dirty="0"/>
              <a:t> code with base R where </a:t>
            </a:r>
            <a:br>
              <a:rPr lang="en-US" sz="2800" dirty="0"/>
            </a:br>
            <a:r>
              <a:rPr lang="en-US" sz="2800" dirty="0"/>
              <a:t>we found bottlenecks</a:t>
            </a:r>
            <a:endParaRPr lang="en-US" sz="3200" dirty="0"/>
          </a:p>
          <a:p>
            <a:endParaRPr lang="en-US" sz="3200" dirty="0"/>
          </a:p>
        </p:txBody>
      </p:sp>
      <p:pic>
        <p:nvPicPr>
          <p:cNvPr id="6" name="Picture 4" descr="REDCapTidieR hex logo">
            <a:extLst>
              <a:ext uri="{FF2B5EF4-FFF2-40B4-BE49-F238E27FC236}">
                <a16:creationId xmlns:a16="http://schemas.microsoft.com/office/drawing/2014/main" id="{CFEC94C8-5000-838A-AA3D-8C5E0C1F16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64789" y="4788709"/>
            <a:ext cx="1435570" cy="16573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6361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926207-AAFA-E0D3-4304-D307224F9DC4}"/>
              </a:ext>
            </a:extLst>
          </p:cNvPr>
          <p:cNvSpPr>
            <a:spLocks noGrp="1"/>
          </p:cNvSpPr>
          <p:nvPr>
            <p:ph type="title"/>
          </p:nvPr>
        </p:nvSpPr>
        <p:spPr/>
        <p:txBody>
          <a:bodyPr/>
          <a:lstStyle/>
          <a:p>
            <a:r>
              <a:rPr lang="en-US" dirty="0"/>
              <a:t>The REDCapTidieR Supertibble</a:t>
            </a:r>
          </a:p>
        </p:txBody>
      </p:sp>
      <p:sp>
        <p:nvSpPr>
          <p:cNvPr id="3" name="Content Placeholder 2">
            <a:extLst>
              <a:ext uri="{FF2B5EF4-FFF2-40B4-BE49-F238E27FC236}">
                <a16:creationId xmlns:a16="http://schemas.microsoft.com/office/drawing/2014/main" id="{E01DE9EE-8437-C054-FA90-4E8554B36EF9}"/>
              </a:ext>
            </a:extLst>
          </p:cNvPr>
          <p:cNvSpPr>
            <a:spLocks noGrp="1"/>
          </p:cNvSpPr>
          <p:nvPr>
            <p:ph idx="1"/>
          </p:nvPr>
        </p:nvSpPr>
        <p:spPr/>
        <p:txBody>
          <a:bodyPr/>
          <a:lstStyle/>
          <a:p>
            <a:r>
              <a:rPr lang="en-US" sz="2800" dirty="0"/>
              <a:t>Use </a:t>
            </a:r>
            <a:r>
              <a:rPr lang="en-US" sz="2800" dirty="0">
                <a:solidFill>
                  <a:srgbClr val="0070C0"/>
                </a:solidFill>
                <a:latin typeface="Consolas" panose="020B0609020204030204" pitchFamily="49" charset="0"/>
              </a:rPr>
              <a:t>read_redcap()</a:t>
            </a:r>
            <a:r>
              <a:rPr lang="en-US" sz="2800" dirty="0"/>
              <a:t> to import a REDCap project into R</a:t>
            </a:r>
          </a:p>
          <a:p>
            <a:pPr lvl="1"/>
            <a:r>
              <a:rPr lang="en-US" sz="2400" dirty="0"/>
              <a:t>Returns a </a:t>
            </a:r>
            <a:r>
              <a:rPr lang="en-US" sz="2400" b="1" dirty="0"/>
              <a:t>supertibble</a:t>
            </a:r>
            <a:r>
              <a:rPr lang="en-US" sz="2400" dirty="0"/>
              <a:t> which contains data and metadata broken down by instrument</a:t>
            </a:r>
          </a:p>
          <a:p>
            <a:endParaRPr lang="en-US" dirty="0"/>
          </a:p>
        </p:txBody>
      </p:sp>
      <p:pic>
        <p:nvPicPr>
          <p:cNvPr id="4" name="Picture 3">
            <a:extLst>
              <a:ext uri="{FF2B5EF4-FFF2-40B4-BE49-F238E27FC236}">
                <a16:creationId xmlns:a16="http://schemas.microsoft.com/office/drawing/2014/main" id="{A44C3AC7-9FAB-BF25-20D6-40EAD85738D4}"/>
              </a:ext>
            </a:extLst>
          </p:cNvPr>
          <p:cNvPicPr>
            <a:picLocks noChangeAspect="1"/>
          </p:cNvPicPr>
          <p:nvPr/>
        </p:nvPicPr>
        <p:blipFill>
          <a:blip r:embed="rId3"/>
          <a:stretch>
            <a:fillRect/>
          </a:stretch>
        </p:blipFill>
        <p:spPr>
          <a:xfrm>
            <a:off x="2209800" y="3057848"/>
            <a:ext cx="7772400" cy="3072809"/>
          </a:xfrm>
          <a:prstGeom prst="rect">
            <a:avLst/>
          </a:prstGeom>
        </p:spPr>
      </p:pic>
      <p:pic>
        <p:nvPicPr>
          <p:cNvPr id="6" name="Picture 4" descr="REDCapTidieR hex logo">
            <a:extLst>
              <a:ext uri="{FF2B5EF4-FFF2-40B4-BE49-F238E27FC236}">
                <a16:creationId xmlns:a16="http://schemas.microsoft.com/office/drawing/2014/main" id="{6233080F-DB1F-BBDA-0101-ABA8D5C14C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64789" y="4788709"/>
            <a:ext cx="1435570" cy="16573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93500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263D12-9F83-2767-B50D-6FA0A5177F07}"/>
              </a:ext>
            </a:extLst>
          </p:cNvPr>
          <p:cNvSpPr>
            <a:spLocks noGrp="1"/>
          </p:cNvSpPr>
          <p:nvPr>
            <p:ph type="title"/>
          </p:nvPr>
        </p:nvSpPr>
        <p:spPr/>
        <p:txBody>
          <a:bodyPr/>
          <a:lstStyle/>
          <a:p>
            <a:r>
              <a:rPr lang="en-US" dirty="0"/>
              <a:t>What can I do with the Supertibble?</a:t>
            </a:r>
          </a:p>
        </p:txBody>
      </p:sp>
      <p:sp>
        <p:nvSpPr>
          <p:cNvPr id="3" name="Content Placeholder 2">
            <a:extLst>
              <a:ext uri="{FF2B5EF4-FFF2-40B4-BE49-F238E27FC236}">
                <a16:creationId xmlns:a16="http://schemas.microsoft.com/office/drawing/2014/main" id="{16CC082A-DDC3-1CB4-7637-BB06334CE8A8}"/>
              </a:ext>
            </a:extLst>
          </p:cNvPr>
          <p:cNvSpPr>
            <a:spLocks noGrp="1"/>
          </p:cNvSpPr>
          <p:nvPr>
            <p:ph idx="1"/>
          </p:nvPr>
        </p:nvSpPr>
        <p:spPr>
          <a:xfrm>
            <a:off x="759019" y="1548714"/>
            <a:ext cx="9438535" cy="3286849"/>
          </a:xfrm>
        </p:spPr>
        <p:txBody>
          <a:bodyPr>
            <a:normAutofit/>
          </a:bodyPr>
          <a:lstStyle/>
          <a:p>
            <a:r>
              <a:rPr lang="en-US" sz="2800" dirty="0"/>
              <a:t>Use </a:t>
            </a:r>
            <a:r>
              <a:rPr lang="en-US" sz="2800" dirty="0" err="1">
                <a:solidFill>
                  <a:srgbClr val="0070C0"/>
                </a:solidFill>
                <a:latin typeface="Consolas" panose="020B0609020204030204" pitchFamily="49" charset="0"/>
              </a:rPr>
              <a:t>bind_tibbles</a:t>
            </a:r>
            <a:r>
              <a:rPr lang="en-US" sz="2800" dirty="0">
                <a:solidFill>
                  <a:srgbClr val="0070C0"/>
                </a:solidFill>
                <a:latin typeface="Consolas" panose="020B0609020204030204" pitchFamily="49" charset="0"/>
              </a:rPr>
              <a:t>()</a:t>
            </a:r>
            <a:r>
              <a:rPr lang="en-US" sz="2800" dirty="0"/>
              <a:t> or </a:t>
            </a:r>
            <a:r>
              <a:rPr lang="en-US" sz="2800" dirty="0" err="1">
                <a:solidFill>
                  <a:srgbClr val="0070C0"/>
                </a:solidFill>
                <a:latin typeface="Consolas" panose="020B0609020204030204" pitchFamily="49" charset="0"/>
              </a:rPr>
              <a:t>extract_tibble</a:t>
            </a:r>
            <a:r>
              <a:rPr lang="en-US" sz="2800" dirty="0">
                <a:solidFill>
                  <a:srgbClr val="0070C0"/>
                </a:solidFill>
                <a:latin typeface="Consolas" panose="020B0609020204030204" pitchFamily="49" charset="0"/>
              </a:rPr>
              <a:t>()</a:t>
            </a:r>
            <a:r>
              <a:rPr lang="en-US" sz="2800" dirty="0"/>
              <a:t> to extract data from individual instruments</a:t>
            </a:r>
          </a:p>
          <a:p>
            <a:r>
              <a:rPr lang="en-US" sz="2800" dirty="0"/>
              <a:t>Use </a:t>
            </a:r>
            <a:r>
              <a:rPr lang="en-US" sz="2800" dirty="0">
                <a:solidFill>
                  <a:srgbClr val="0070C0"/>
                </a:solidFill>
                <a:latin typeface="Consolas" panose="020B0609020204030204" pitchFamily="49" charset="0"/>
              </a:rPr>
              <a:t>make_labelled()</a:t>
            </a:r>
            <a:r>
              <a:rPr lang="en-US" sz="2800" dirty="0"/>
              <a:t> to add variable labels</a:t>
            </a:r>
          </a:p>
          <a:p>
            <a:pPr lvl="1"/>
            <a:r>
              <a:rPr lang="en-US" sz="2400" dirty="0"/>
              <a:t>Uses {labelled} to attach REDCap field labels to data columns</a:t>
            </a:r>
          </a:p>
          <a:p>
            <a:r>
              <a:rPr lang="en-US" sz="2800" dirty="0"/>
              <a:t>Use </a:t>
            </a:r>
            <a:r>
              <a:rPr lang="en-US" sz="2800" dirty="0" err="1">
                <a:solidFill>
                  <a:srgbClr val="0070C0"/>
                </a:solidFill>
                <a:latin typeface="Consolas" panose="020B0609020204030204" pitchFamily="49" charset="0"/>
              </a:rPr>
              <a:t>write_redcap_xlsx</a:t>
            </a:r>
            <a:r>
              <a:rPr lang="en-US" sz="2800" dirty="0">
                <a:solidFill>
                  <a:srgbClr val="0070C0"/>
                </a:solidFill>
                <a:latin typeface="Consolas" panose="020B0609020204030204" pitchFamily="49" charset="0"/>
              </a:rPr>
              <a:t>()</a:t>
            </a:r>
            <a:r>
              <a:rPr lang="en-US" sz="2800" dirty="0"/>
              <a:t> to export to Excel</a:t>
            </a:r>
          </a:p>
          <a:p>
            <a:pPr lvl="1"/>
            <a:r>
              <a:rPr lang="en-US" sz="2400" dirty="0"/>
              <a:t>Collaborator-friendly! Supports labels</a:t>
            </a:r>
          </a:p>
          <a:p>
            <a:endParaRPr lang="en-US" sz="2800" dirty="0"/>
          </a:p>
        </p:txBody>
      </p:sp>
      <p:pic>
        <p:nvPicPr>
          <p:cNvPr id="5" name="Picture 4">
            <a:extLst>
              <a:ext uri="{FF2B5EF4-FFF2-40B4-BE49-F238E27FC236}">
                <a16:creationId xmlns:a16="http://schemas.microsoft.com/office/drawing/2014/main" id="{60DDF3FE-53E7-E229-6392-8D3D1699586E}"/>
              </a:ext>
            </a:extLst>
          </p:cNvPr>
          <p:cNvPicPr>
            <a:picLocks noChangeAspect="1"/>
          </p:cNvPicPr>
          <p:nvPr/>
        </p:nvPicPr>
        <p:blipFill rotWithShape="1">
          <a:blip r:embed="rId3"/>
          <a:srcRect t="4950"/>
          <a:stretch/>
        </p:blipFill>
        <p:spPr>
          <a:xfrm>
            <a:off x="1110341" y="5020491"/>
            <a:ext cx="9983027" cy="1575267"/>
          </a:xfrm>
          <a:prstGeom prst="rect">
            <a:avLst/>
          </a:prstGeom>
        </p:spPr>
      </p:pic>
    </p:spTree>
    <p:extLst>
      <p:ext uri="{BB962C8B-B14F-4D97-AF65-F5344CB8AC3E}">
        <p14:creationId xmlns:p14="http://schemas.microsoft.com/office/powerpoint/2010/main" val="917699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E1AA3D-CC1E-C74E-A634-995E791A2433}"/>
              </a:ext>
            </a:extLst>
          </p:cNvPr>
          <p:cNvSpPr>
            <a:spLocks noGrp="1"/>
          </p:cNvSpPr>
          <p:nvPr>
            <p:ph type="title"/>
          </p:nvPr>
        </p:nvSpPr>
        <p:spPr/>
        <p:txBody>
          <a:bodyPr/>
          <a:lstStyle/>
          <a:p>
            <a:r>
              <a:rPr lang="en-US"/>
              <a:t>Your Turn</a:t>
            </a:r>
            <a:endParaRPr lang="en-US" dirty="0"/>
          </a:p>
        </p:txBody>
      </p:sp>
      <p:sp>
        <p:nvSpPr>
          <p:cNvPr id="3" name="Text Placeholder 2">
            <a:extLst>
              <a:ext uri="{FF2B5EF4-FFF2-40B4-BE49-F238E27FC236}">
                <a16:creationId xmlns:a16="http://schemas.microsoft.com/office/drawing/2014/main" id="{EE19BCF9-CEA1-7D4C-9B3A-71C9D9023AEA}"/>
              </a:ext>
            </a:extLst>
          </p:cNvPr>
          <p:cNvSpPr>
            <a:spLocks noGrp="1"/>
          </p:cNvSpPr>
          <p:nvPr>
            <p:ph type="body" sz="quarter" idx="13"/>
          </p:nvPr>
        </p:nvSpPr>
        <p:spPr/>
        <p:txBody>
          <a:bodyPr>
            <a:normAutofit/>
          </a:bodyPr>
          <a:lstStyle/>
          <a:p>
            <a:pPr marL="0" indent="0">
              <a:buNone/>
            </a:pPr>
            <a:r>
              <a:rPr lang="en-US" sz="4400" dirty="0"/>
              <a:t>Open the </a:t>
            </a:r>
            <a:r>
              <a:rPr lang="en-US" sz="3600" dirty="0">
                <a:solidFill>
                  <a:srgbClr val="0070C0"/>
                </a:solidFill>
                <a:latin typeface="Monaco" pitchFamily="2" charset="77"/>
              </a:rPr>
              <a:t>01_extract_explore.qmd</a:t>
            </a:r>
            <a:r>
              <a:rPr lang="en-US" sz="4000" dirty="0"/>
              <a:t> </a:t>
            </a:r>
            <a:r>
              <a:rPr lang="en-US" sz="4400" dirty="0"/>
              <a:t>file in the </a:t>
            </a:r>
            <a:r>
              <a:rPr lang="en-US" sz="3600" dirty="0">
                <a:solidFill>
                  <a:srgbClr val="0070C0"/>
                </a:solidFill>
                <a:latin typeface="Monaco" pitchFamily="2" charset="77"/>
              </a:rPr>
              <a:t>exercises</a:t>
            </a:r>
            <a:r>
              <a:rPr lang="en-US" sz="4400" dirty="0"/>
              <a:t> folder.</a:t>
            </a:r>
          </a:p>
          <a:p>
            <a:pPr marL="0" indent="0">
              <a:buNone/>
            </a:pPr>
            <a:r>
              <a:rPr lang="en-US" sz="4400" dirty="0"/>
              <a:t>Read what it says and follow the instructions to complete the exercise.</a:t>
            </a:r>
          </a:p>
          <a:p>
            <a:pPr marL="0" indent="0">
              <a:buNone/>
            </a:pPr>
            <a:endParaRPr lang="en-US" sz="4400" dirty="0"/>
          </a:p>
        </p:txBody>
      </p:sp>
    </p:spTree>
    <p:extLst>
      <p:ext uri="{BB962C8B-B14F-4D97-AF65-F5344CB8AC3E}">
        <p14:creationId xmlns:p14="http://schemas.microsoft.com/office/powerpoint/2010/main" val="29320521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E2864C1-603E-8842-AE96-D3526096E32C}"/>
              </a:ext>
            </a:extLst>
          </p:cNvPr>
          <p:cNvSpPr>
            <a:spLocks noGrp="1"/>
          </p:cNvSpPr>
          <p:nvPr>
            <p:ph idx="4294967295"/>
          </p:nvPr>
        </p:nvSpPr>
        <p:spPr>
          <a:xfrm>
            <a:off x="3086920" y="1469209"/>
            <a:ext cx="8773386" cy="5240873"/>
          </a:xfrm>
        </p:spPr>
        <p:txBody>
          <a:bodyPr>
            <a:normAutofit/>
          </a:bodyPr>
          <a:lstStyle/>
          <a:p>
            <a:pPr marL="0" indent="0">
              <a:buNone/>
            </a:pPr>
            <a:r>
              <a:rPr lang="en-US" sz="3200" dirty="0" err="1"/>
              <a:t>REDCapR</a:t>
            </a:r>
            <a:r>
              <a:rPr lang="en-US" sz="3200" dirty="0"/>
              <a:t> provides functions to interact with the </a:t>
            </a:r>
            <a:r>
              <a:rPr lang="en-US" sz="3200" dirty="0" err="1"/>
              <a:t>REDCap</a:t>
            </a:r>
            <a:r>
              <a:rPr lang="en-US" sz="3200" dirty="0"/>
              <a:t> API.</a:t>
            </a:r>
          </a:p>
          <a:p>
            <a:pPr marL="0" indent="0">
              <a:buNone/>
            </a:pPr>
            <a:endParaRPr lang="en-US" sz="3200" dirty="0"/>
          </a:p>
          <a:p>
            <a:pPr marL="0" indent="0">
              <a:buNone/>
            </a:pPr>
            <a:r>
              <a:rPr lang="en-US" sz="3200" dirty="0" err="1"/>
              <a:t>REDCapTidieR</a:t>
            </a:r>
            <a:r>
              <a:rPr lang="en-US" sz="3200" dirty="0"/>
              <a:t> makes it easy to work with complex projects that contain longitudinal structure or repeated instruments into R.</a:t>
            </a:r>
          </a:p>
          <a:p>
            <a:pPr marL="0" indent="0">
              <a:buNone/>
            </a:pPr>
            <a:endParaRPr lang="en-US" sz="3200" dirty="0"/>
          </a:p>
          <a:p>
            <a:pPr marL="0" indent="0">
              <a:buNone/>
            </a:pPr>
            <a:r>
              <a:rPr lang="en-US" sz="3200" dirty="0"/>
              <a:t>The </a:t>
            </a:r>
            <a:r>
              <a:rPr lang="en-US" sz="3200" dirty="0" err="1"/>
              <a:t>REDCapTidieR</a:t>
            </a:r>
            <a:r>
              <a:rPr lang="en-US" sz="3200" dirty="0"/>
              <a:t> </a:t>
            </a:r>
            <a:r>
              <a:rPr lang="en-US" sz="3200" dirty="0" err="1"/>
              <a:t>supertibble</a:t>
            </a:r>
            <a:r>
              <a:rPr lang="en-US" sz="3200" dirty="0"/>
              <a:t> is a special data structure that represents a </a:t>
            </a:r>
            <a:r>
              <a:rPr lang="en-US" sz="3200" dirty="0" err="1"/>
              <a:t>REDCap</a:t>
            </a:r>
            <a:r>
              <a:rPr lang="en-US" sz="3200" dirty="0"/>
              <a:t> project. You can drill down into individual instruments.</a:t>
            </a:r>
          </a:p>
        </p:txBody>
      </p:sp>
      <p:sp>
        <p:nvSpPr>
          <p:cNvPr id="4" name="object 10">
            <a:extLst>
              <a:ext uri="{FF2B5EF4-FFF2-40B4-BE49-F238E27FC236}">
                <a16:creationId xmlns:a16="http://schemas.microsoft.com/office/drawing/2014/main" id="{76AF4A87-DBFF-1B44-A044-1B865727C039}"/>
              </a:ext>
            </a:extLst>
          </p:cNvPr>
          <p:cNvSpPr txBox="1"/>
          <p:nvPr/>
        </p:nvSpPr>
        <p:spPr>
          <a:xfrm>
            <a:off x="1765568" y="576094"/>
            <a:ext cx="9018175"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Recap</a:t>
            </a:r>
            <a:endParaRPr sz="4400" dirty="0">
              <a:latin typeface="Tw Cen MT" panose="020B0602020104020603" pitchFamily="34" charset="77"/>
              <a:cs typeface="Helvetica Neue"/>
            </a:endParaRPr>
          </a:p>
        </p:txBody>
      </p:sp>
      <p:pic>
        <p:nvPicPr>
          <p:cNvPr id="1026" name="Picture 2">
            <a:extLst>
              <a:ext uri="{FF2B5EF4-FFF2-40B4-BE49-F238E27FC236}">
                <a16:creationId xmlns:a16="http://schemas.microsoft.com/office/drawing/2014/main" id="{C43242A5-595C-FF66-5A2B-FF5A1F141A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0903" y="1455763"/>
            <a:ext cx="1030813" cy="120811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DCapTidieR hex logo">
            <a:extLst>
              <a:ext uri="{FF2B5EF4-FFF2-40B4-BE49-F238E27FC236}">
                <a16:creationId xmlns:a16="http://schemas.microsoft.com/office/drawing/2014/main" id="{0A4B3C7C-E16C-A2F1-2E2E-D4689F49AF8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6453" y="3093143"/>
            <a:ext cx="1479281" cy="1707775"/>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E5DE05B0-1F7C-2051-FB73-463EBE589F63}"/>
              </a:ext>
            </a:extLst>
          </p:cNvPr>
          <p:cNvPicPr>
            <a:picLocks noChangeAspect="1"/>
          </p:cNvPicPr>
          <p:nvPr/>
        </p:nvPicPr>
        <p:blipFill>
          <a:blip r:embed="rId5"/>
          <a:stretch>
            <a:fillRect/>
          </a:stretch>
        </p:blipFill>
        <p:spPr>
          <a:xfrm>
            <a:off x="331694" y="5391547"/>
            <a:ext cx="2442882" cy="965790"/>
          </a:xfrm>
          <a:prstGeom prst="rect">
            <a:avLst/>
          </a:prstGeom>
        </p:spPr>
      </p:pic>
    </p:spTree>
    <p:extLst>
      <p:ext uri="{BB962C8B-B14F-4D97-AF65-F5344CB8AC3E}">
        <p14:creationId xmlns:p14="http://schemas.microsoft.com/office/powerpoint/2010/main" val="294133644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10742</TotalTime>
  <Words>770</Words>
  <Application>Microsoft Macintosh PowerPoint</Application>
  <PresentationFormat>Widescreen</PresentationFormat>
  <Paragraphs>65</Paragraphs>
  <Slides>12</Slides>
  <Notes>11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12</vt:i4>
      </vt:variant>
    </vt:vector>
  </HeadingPairs>
  <TitlesOfParts>
    <vt:vector size="20" baseType="lpstr">
      <vt:lpstr>Calibri</vt:lpstr>
      <vt:lpstr>Consolas</vt:lpstr>
      <vt:lpstr>Monaco</vt:lpstr>
      <vt:lpstr>roboto</vt:lpstr>
      <vt:lpstr>Tw Cen MT</vt:lpstr>
      <vt:lpstr>Tw Cen MT Condensed</vt:lpstr>
      <vt:lpstr>Wingdings 3</vt:lpstr>
      <vt:lpstr>Integral</vt:lpstr>
      <vt:lpstr>Extract and Explore</vt:lpstr>
      <vt:lpstr>The REDCapR Package Demo</vt:lpstr>
      <vt:lpstr>https://htmlpreview.github.io/ ?https://github.com/skadauke/redcapcon_2023_redcap_r_workshop/blob/main/exercises/01a_redcapr.html  https://github.com/skadauke/redcapcon_2023_redcap_r_workshop </vt:lpstr>
      <vt:lpstr>REDCapTidieR</vt:lpstr>
      <vt:lpstr>REDCapTidieR</vt:lpstr>
      <vt:lpstr>The REDCapTidieR Supertibble</vt:lpstr>
      <vt:lpstr>What can I do with the Supertibble?</vt:lpstr>
      <vt:lpstr>Your Turn</vt:lpstr>
      <vt:lpstr>PowerPoint Presentation</vt:lpstr>
      <vt:lpstr>What else?</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Teaching Medical Doctors  Reproducible Clinical Data Analysis</dc:title>
  <dc:creator>Kadauke, Stephan,M.D.</dc:creator>
  <cp:lastModifiedBy>Kadauke, Stephan</cp:lastModifiedBy>
  <cp:revision>592</cp:revision>
  <cp:lastPrinted>2019-02-19T22:36:37Z</cp:lastPrinted>
  <dcterms:created xsi:type="dcterms:W3CDTF">2018-02-01T22:00:01Z</dcterms:created>
  <dcterms:modified xsi:type="dcterms:W3CDTF">2023-09-13T22:43:28Z</dcterms:modified>
</cp:coreProperties>
</file>